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0" r:id="rId5"/>
    <p:sldId id="271" r:id="rId6"/>
    <p:sldId id="285" r:id="rId7"/>
    <p:sldId id="286" r:id="rId8"/>
    <p:sldId id="308" r:id="rId9"/>
    <p:sldId id="309" r:id="rId10"/>
    <p:sldId id="310" r:id="rId11"/>
    <p:sldId id="312" r:id="rId12"/>
    <p:sldId id="311" r:id="rId13"/>
    <p:sldId id="287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82" r:id="rId22"/>
    <p:sldId id="30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A45C8-4C18-4354-882D-07EC2633F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B8A8F9-0D89-4D3A-8E7C-3954CB9B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E616B3-50C1-4BFC-B6BA-F76BBCC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D810C0-74B6-4A63-B83E-F36E304B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EACDED-997B-405B-BB64-1438A5FC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97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AF817-A22B-4EF5-A905-3E003C8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75E697-9565-4A21-9299-DA00EB54F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DAF76-3427-4446-8188-7354EDD4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DD4785-EB37-47D6-AD40-115CC452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943340-157A-4C96-8091-521A3987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99C872-9DA4-4287-93DA-9939ABA3C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EEAC8B-74AD-4A3C-B237-CEC4B782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E7773-8C88-4301-81B7-31857E4A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E6080-23B8-4C9E-8758-18A19C67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594C59-BF98-48CA-A416-0A8D139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3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0C130-4FB6-48EA-97F7-B9DCF6DD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FB628-5E6D-4AD8-9F71-DD7A54DB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FF0075-9A29-4EB7-A033-08087DCC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F4B9C-42D3-4B47-AF0F-E0C7AC4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A6DB24-71F6-44D4-8D3B-39A503F8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5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1A2B7-020C-4119-9E52-6DC1F0D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F40423-8885-4543-818E-44BC9308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B44FCD-8F7D-4903-B191-361D2131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46BC07-99EB-4910-932D-A2085285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6CD88F-B699-4323-9BC0-6B6C490A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07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4BC41-1F89-4850-AB31-9BAFAF0F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5ECE8-2BDE-461A-8CDC-D6A6FF133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F12C4A-AB10-4A1F-BF63-0A83A2F13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BF60F4-E293-4128-B714-D7FCAFD6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6E2B0F-1251-4F63-AD03-DC4D479F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AAEB39-A8AD-4A03-80ED-CEAAA52B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3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23977-AEDD-4FD5-89A4-28446BBE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9CF62C-29BD-44EF-ACCA-338EAF193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755CE4-57F5-4DA6-9E0C-75D0ECA3B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FCF48C-B8E9-4886-8F16-916D67BBD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D0C982-EF5C-4670-A24F-9761D6B94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978510-DE7C-4F6F-9F73-783C8B45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BCBA18-19E7-4120-8B73-568F8B4D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3A8F21-DEF1-4AFC-9466-619F0A34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04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997DB-D305-4749-8A29-771A58C3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516564-C8D6-4010-AA5E-67D343AF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35E6CA-0D05-46F7-93B6-A3FA5F63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0D4ECB-1700-4562-A1DC-1CBF62D5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3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D649DC-ABED-4C6F-897C-DC1159AE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C1131A-1E78-400D-8FBB-8EC6BED0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95DDB4-0240-47B0-B3E9-A827381D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8EF24-C7B4-41CD-BA20-9171550B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C2C6-AECC-4B47-9958-4F756CCB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F9AAFF-3506-432D-AAF5-B1285C5F2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8BEF9C-E4E4-4DF1-B125-BE781AB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707787-7D32-40CB-8893-FB511AEF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FD694C-94D8-4FBC-AAA7-11255CA2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93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8FE68-B566-4A7C-B267-78CF65AD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6B64BC-6854-4592-B25B-F630E6455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D08FA-B382-4BE5-B831-CE41208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2782F-7130-4331-91AA-3EC35CD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EE4B93-8841-429D-9AC0-6F682657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E7F80F-DB3E-4225-ABA9-51D02633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99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6FF8C6-1B9D-4DA5-AC83-77D6CE91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51F955-E834-4687-A262-818D41A9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465B46-532C-4F58-BFAE-0167B9577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1B17-37A6-44C3-A9B8-9D3BF8DD736B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E0E2DF-A490-4358-BEC0-ED6DB30F4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A06AC5-0DDE-4A0A-87BB-6A14F947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9C9D-D63A-4FAF-9ADB-F138D760D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1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A9842-8593-44C2-99B1-2C0ED84C3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020" y="-811320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Voorlichting   2021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B4F880-42BA-4B5D-8292-E02BB7ED4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382" y="2315182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nl-NL" sz="3600" dirty="0">
                <a:solidFill>
                  <a:schemeClr val="accent4"/>
                </a:solidFill>
              </a:rPr>
              <a:t>“</a:t>
            </a:r>
            <a:r>
              <a:rPr lang="nl-NL" sz="3600" b="1" dirty="0">
                <a:solidFill>
                  <a:schemeClr val="bg1"/>
                </a:solidFill>
              </a:rPr>
              <a:t>Be</a:t>
            </a:r>
            <a:r>
              <a:rPr lang="nl-NL" sz="3600" b="1" dirty="0">
                <a:solidFill>
                  <a:schemeClr val="accent4"/>
                </a:solidFill>
              </a:rPr>
              <a:t>drijfse</a:t>
            </a:r>
            <a:r>
              <a:rPr lang="nl-NL" sz="3600" b="1" dirty="0">
                <a:solidFill>
                  <a:schemeClr val="bg1"/>
                </a:solidFill>
              </a:rPr>
              <a:t>co</a:t>
            </a:r>
            <a:r>
              <a:rPr lang="nl-NL" sz="3600" b="1" dirty="0">
                <a:solidFill>
                  <a:schemeClr val="accent4"/>
                </a:solidFill>
              </a:rPr>
              <a:t>nomie, </a:t>
            </a:r>
            <a:r>
              <a:rPr lang="nl-NL" b="1" dirty="0">
                <a:solidFill>
                  <a:schemeClr val="accent4"/>
                </a:solidFill>
              </a:rPr>
              <a:t>ondernemerschap en financiële zelfredzaamheid”</a:t>
            </a:r>
          </a:p>
          <a:p>
            <a:pPr algn="l"/>
            <a:endParaRPr lang="nl-NL" dirty="0">
              <a:solidFill>
                <a:schemeClr val="bg1"/>
              </a:solidFill>
            </a:endParaRPr>
          </a:p>
          <a:p>
            <a:pPr algn="l"/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Beco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nl-NL" sz="1800" dirty="0">
              <a:solidFill>
                <a:schemeClr val="bg1"/>
              </a:solidFill>
            </a:endParaRPr>
          </a:p>
          <a:p>
            <a:pPr algn="l"/>
            <a:r>
              <a:rPr lang="nl-NL" sz="1800" dirty="0">
                <a:solidFill>
                  <a:schemeClr val="bg1"/>
                </a:solidFill>
              </a:rPr>
              <a:t>Hennie Janssen</a:t>
            </a:r>
          </a:p>
          <a:p>
            <a:pPr algn="l"/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2EE48A-4D95-47E4-91EF-2DD41BEE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1232">
            <a:off x="104079" y="2774857"/>
            <a:ext cx="4358515" cy="10787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008E31-8F8D-40F3-BD87-87B7193E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74"/>
            <a:ext cx="5818909" cy="5447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4144F00-357B-4501-B27E-DCBBD663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34" y="4373813"/>
            <a:ext cx="2519005" cy="6905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C5676B2-F5A1-47C5-B04C-597B45A4A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0" y="5592960"/>
            <a:ext cx="3522428" cy="5654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8CCD283-E4B4-4E27-A730-AC3B751F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534" y="2065775"/>
            <a:ext cx="3965137" cy="43514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D67EDAA-F097-41B3-96D6-B3167D806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7" y="3227065"/>
            <a:ext cx="1705230" cy="207593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0D19850-100C-49B4-81E4-BA587740C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" y="902518"/>
            <a:ext cx="3085492" cy="50106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E6E432A-7932-4895-BB23-8EDD00C45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16" y="1402710"/>
            <a:ext cx="4716013" cy="43518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0C47839-3C92-487C-A37D-371321A71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54" y="2848854"/>
            <a:ext cx="5429838" cy="3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C16E95-A03C-4A4B-9688-C602A941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Wat te doen met de erfenis?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….een deel gaat naar de belastingdienst…..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5847C613-660B-42CA-B43C-07B3C84ED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765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99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55C0EDA-F73B-4CEE-B8ED-48981A7E4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6" r="4673" b="-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39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6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D7CFE75F-6390-4A13-A32B-2AA295CCA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A01381-2192-4A38-9F1D-22DA1045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>
                <a:solidFill>
                  <a:schemeClr val="bg1"/>
                </a:solidFill>
              </a:rPr>
              <a:t>Schenken / nalaten van erfenis aan goede doelen</a:t>
            </a:r>
            <a:br>
              <a:rPr lang="en-US" sz="4300">
                <a:solidFill>
                  <a:schemeClr val="bg1"/>
                </a:solidFill>
              </a:rPr>
            </a:br>
            <a:endParaRPr lang="en-US" sz="4300">
              <a:solidFill>
                <a:schemeClr val="bg1"/>
              </a:solidFill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D9855C-049C-43D2-BAB5-64A4D4F86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819"/>
          <a:stretch/>
        </p:blipFill>
        <p:spPr>
          <a:xfrm>
            <a:off x="413544" y="1711799"/>
            <a:ext cx="2598738" cy="3434401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</p:spPr>
      </p:pic>
      <p:pic>
        <p:nvPicPr>
          <p:cNvPr id="3" name="Picture 2" descr="Anbi dient tijdig op internet te publiceren - Joanknecht.nl">
            <a:extLst>
              <a:ext uri="{FF2B5EF4-FFF2-40B4-BE49-F238E27FC236}">
                <a16:creationId xmlns:a16="http://schemas.microsoft.com/office/drawing/2014/main" id="{E195E138-DC46-4644-B855-46BF7C13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945" y="1317770"/>
            <a:ext cx="2619375" cy="1954456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rkenonderzoek: 'vertrouwen in goede doelen daalt; toch goede  sponsorpartner' | De Dikke Blauwe">
            <a:extLst>
              <a:ext uri="{FF2B5EF4-FFF2-40B4-BE49-F238E27FC236}">
                <a16:creationId xmlns:a16="http://schemas.microsoft.com/office/drawing/2014/main" id="{397C7475-EDD8-4014-97AC-1205E6225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31561" b="-2"/>
          <a:stretch/>
        </p:blipFill>
        <p:spPr bwMode="auto">
          <a:xfrm>
            <a:off x="9687786" y="3473998"/>
            <a:ext cx="1647692" cy="21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6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6C4FD82-0925-4819-B4CC-1DBCD3E1B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F20522-017D-419F-9DB8-A9A8BABA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734"/>
            <a:ext cx="10537826" cy="95410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5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Boekje 2: Bedrijf starten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C4CE0F-B07E-4F11-BE6C-F30ABB478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"/>
          <a:stretch/>
        </p:blipFill>
        <p:spPr>
          <a:xfrm>
            <a:off x="20" y="3475931"/>
            <a:ext cx="2952730" cy="3382069"/>
          </a:xfrm>
          <a:custGeom>
            <a:avLst/>
            <a:gdLst/>
            <a:ahLst/>
            <a:cxnLst/>
            <a:rect l="l" t="t" r="r" b="b"/>
            <a:pathLst>
              <a:path w="2952750" h="3382069">
                <a:moveTo>
                  <a:pt x="0" y="0"/>
                </a:moveTo>
                <a:lnTo>
                  <a:pt x="2952750" y="357413"/>
                </a:lnTo>
                <a:lnTo>
                  <a:pt x="2952749" y="3382069"/>
                </a:lnTo>
                <a:lnTo>
                  <a:pt x="0" y="3382069"/>
                </a:lnTo>
                <a:close/>
              </a:path>
            </a:pathLst>
          </a:custGeom>
        </p:spPr>
      </p:pic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D36861F-9EBE-42FB-BA0D-55E8A4437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97" r="-3" b="5638"/>
          <a:stretch/>
        </p:blipFill>
        <p:spPr>
          <a:xfrm>
            <a:off x="3143249" y="3856408"/>
            <a:ext cx="2857499" cy="3001597"/>
          </a:xfrm>
          <a:custGeom>
            <a:avLst/>
            <a:gdLst/>
            <a:ahLst/>
            <a:cxnLst/>
            <a:rect l="l" t="t" r="r" b="b"/>
            <a:pathLst>
              <a:path w="2857499" h="3001597">
                <a:moveTo>
                  <a:pt x="0" y="0"/>
                </a:moveTo>
                <a:lnTo>
                  <a:pt x="2264428" y="274096"/>
                </a:lnTo>
                <a:lnTo>
                  <a:pt x="2857499" y="262483"/>
                </a:lnTo>
                <a:lnTo>
                  <a:pt x="2857499" y="3001597"/>
                </a:lnTo>
                <a:lnTo>
                  <a:pt x="0" y="3001597"/>
                </a:lnTo>
                <a:close/>
              </a:path>
            </a:pathLst>
          </a:custGeom>
        </p:spPr>
      </p:pic>
      <p:pic>
        <p:nvPicPr>
          <p:cNvPr id="2050" name="Picture 2" descr="Vraag &amp; antwoord over de Kamer van Koophandel">
            <a:extLst>
              <a:ext uri="{FF2B5EF4-FFF2-40B4-BE49-F238E27FC236}">
                <a16:creationId xmlns:a16="http://schemas.microsoft.com/office/drawing/2014/main" id="{F6806EE5-C87C-47C1-8EA2-62D8E07A0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9895"/>
          <a:stretch/>
        </p:blipFill>
        <p:spPr bwMode="auto">
          <a:xfrm>
            <a:off x="6191251" y="3788874"/>
            <a:ext cx="2857499" cy="3069122"/>
          </a:xfrm>
          <a:custGeom>
            <a:avLst/>
            <a:gdLst/>
            <a:ahLst/>
            <a:cxnLst/>
            <a:rect l="l" t="t" r="r" b="b"/>
            <a:pathLst>
              <a:path w="2857499" h="3069122">
                <a:moveTo>
                  <a:pt x="2857499" y="0"/>
                </a:moveTo>
                <a:lnTo>
                  <a:pt x="2857499" y="3069122"/>
                </a:lnTo>
                <a:lnTo>
                  <a:pt x="0" y="3069122"/>
                </a:lnTo>
                <a:lnTo>
                  <a:pt x="0" y="326278"/>
                </a:lnTo>
                <a:lnTo>
                  <a:pt x="482053" y="316839"/>
                </a:lnTo>
                <a:lnTo>
                  <a:pt x="1723457" y="1957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1298322A-827F-4D55-88E6-EEC86CD490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7" r="5" b="11448"/>
          <a:stretch/>
        </p:blipFill>
        <p:spPr>
          <a:xfrm>
            <a:off x="9239249" y="3246379"/>
            <a:ext cx="2952751" cy="3611621"/>
          </a:xfrm>
          <a:custGeom>
            <a:avLst/>
            <a:gdLst/>
            <a:ahLst/>
            <a:cxnLst/>
            <a:rect l="l" t="t" r="r" b="b"/>
            <a:pathLst>
              <a:path w="2952751" h="3611621">
                <a:moveTo>
                  <a:pt x="2952745" y="0"/>
                </a:moveTo>
                <a:lnTo>
                  <a:pt x="2952751" y="0"/>
                </a:lnTo>
                <a:lnTo>
                  <a:pt x="2952750" y="3611621"/>
                </a:lnTo>
                <a:lnTo>
                  <a:pt x="0" y="3611621"/>
                </a:lnTo>
                <a:lnTo>
                  <a:pt x="0" y="509620"/>
                </a:lnTo>
                <a:close/>
              </a:path>
            </a:pathLst>
          </a:cu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B111094-3BD1-4109-A5E7-EE54F2CE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F2EAD3F-57F2-4BD9-9597-CB32F430E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DC0C2B9-ADB0-43C2-859A-967888E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63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5F81E4A-B209-4776-8D3D-ED37EF002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4235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en eerherstel voor chef boekhouding - Finance Ideas Academy">
            <a:extLst>
              <a:ext uri="{FF2B5EF4-FFF2-40B4-BE49-F238E27FC236}">
                <a16:creationId xmlns:a16="http://schemas.microsoft.com/office/drawing/2014/main" id="{C5795F23-7AD0-44B9-8895-B146E33D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4" y="607698"/>
            <a:ext cx="5676539" cy="55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9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DEF18A-9F7A-4830-BFAE-355611B6A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1" r="2" b="4760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A697002-EA75-43E7-8290-4D5BE937D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13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0E1FE60-16ED-44BD-BFD5-440D0384F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91" y="1549830"/>
            <a:ext cx="1370780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08DC28-09BE-4F8D-8011-41039D95C4F6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Boekje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3: hoe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krijgen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klant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…….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C3E5863-A860-4C17-ACBF-B64D62DA5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77" r="-2" b="23136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12" name="Picture 2" descr="Fastned wil met obligaties 15 miljoen ophalen voor verdere uitbreiding | NU  - Het laatste nieuws het eerst op NU.nl">
            <a:extLst>
              <a:ext uri="{FF2B5EF4-FFF2-40B4-BE49-F238E27FC236}">
                <a16:creationId xmlns:a16="http://schemas.microsoft.com/office/drawing/2014/main" id="{987328B0-C56B-42D8-B46C-FC3E25B80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2" b="1115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astned wil met obligaties 15 miljoen ophalen voor verdere uitbreiding | NU  - Het laatste nieuws het eerst op NU.nl">
            <a:extLst>
              <a:ext uri="{FF2B5EF4-FFF2-40B4-BE49-F238E27FC236}">
                <a16:creationId xmlns:a16="http://schemas.microsoft.com/office/drawing/2014/main" id="{7ED8C149-5357-4506-B8CE-AB9ECC12B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21141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668341E-0360-438F-A3EE-CABD1BDAA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6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EF90DB-E988-423D-B87D-73DD4D37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537" y="297377"/>
            <a:ext cx="5980167" cy="3667280"/>
          </a:xfrm>
          <a:prstGeom prst="rect">
            <a:avLst/>
          </a:prstGeom>
        </p:spPr>
      </p:pic>
      <p:pic>
        <p:nvPicPr>
          <p:cNvPr id="3076" name="Picture 4" descr="Marketingmix: de 4 p's - Marketing &amp; Management.nl">
            <a:extLst>
              <a:ext uri="{FF2B5EF4-FFF2-40B4-BE49-F238E27FC236}">
                <a16:creationId xmlns:a16="http://schemas.microsoft.com/office/drawing/2014/main" id="{D203740A-F44E-4CF5-93B4-89A1AA32B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50" y="4086627"/>
            <a:ext cx="2649403" cy="26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8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3FFC6A-D213-49AE-B252-DDAD7041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nl-NL" sz="2800"/>
              <a:t>Geld nodig om laadstations te bouwen…</a:t>
            </a: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98C9A3-C533-49FF-8183-875CF127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7" r="8789" b="3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9847FB-86C8-4B61-AAB5-3FF229D8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en-US"/>
              <a:t>Aandelen uitgeven of toch obligaties? 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EC8828-5438-4E80-9DC4-29BD5F6D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19" y="511582"/>
            <a:ext cx="6652197" cy="37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482998B-0557-4633-8632-356777071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E0EB0E-04BA-4AC4-B199-93C7AD00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77900"/>
            <a:ext cx="3759200" cy="46101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DC5CDD-7634-4D2A-8C63-27AA42FD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977900"/>
            <a:ext cx="1498600" cy="2095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C5C8E82-9262-48CB-9F8F-E3C3EDB26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977900"/>
            <a:ext cx="1778000" cy="4191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E2FF83-1FF8-43A4-B087-DFD31CFB1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00" y="1460500"/>
            <a:ext cx="1778000" cy="11938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0BB2C0-014D-42FC-9130-F915B5862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400" y="2717800"/>
            <a:ext cx="1778000" cy="3429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464CF9B-E4EF-4023-A3FD-61E576241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3124200"/>
            <a:ext cx="3352800" cy="18669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87B384B-2FF3-454E-BBB3-10CCB0E75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300" y="5054600"/>
            <a:ext cx="3352800" cy="520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3D7D6A-2ACD-40BA-BCAA-353D849A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918701"/>
            <a:ext cx="2743200" cy="27432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2200">
                <a:solidFill>
                  <a:srgbClr val="FFFFFF"/>
                </a:solidFill>
              </a:rPr>
            </a:br>
            <a:br>
              <a:rPr lang="en-US" sz="2200">
                <a:solidFill>
                  <a:srgbClr val="FFFFFF"/>
                </a:solidFill>
              </a:rPr>
            </a:br>
            <a:r>
              <a:rPr lang="en-US" sz="2200" b="1">
                <a:solidFill>
                  <a:srgbClr val="FFFFFF"/>
                </a:solidFill>
              </a:rPr>
              <a:t>Het broedervak- economie</a:t>
            </a:r>
            <a:r>
              <a:rPr lang="en-US" sz="2200">
                <a:solidFill>
                  <a:srgbClr val="FFFFFF"/>
                </a:solidFill>
              </a:rPr>
              <a:t>:</a:t>
            </a:r>
            <a:br>
              <a:rPr lang="en-US" sz="2200">
                <a:solidFill>
                  <a:srgbClr val="FFFFFF"/>
                </a:solidFill>
              </a:rPr>
            </a:br>
            <a:endParaRPr lang="en-US" sz="2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4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1F4639-4CDB-4434-B95F-22290807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Boekje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4: vast –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tijdelijk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of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zzp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32462D-ED8F-4633-81A9-40C58DBAF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26" r="-2" b="18969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3078" name="Picture 6" descr="De grote voordelen van het zijn van ZZP'er | ik ben ZZP">
            <a:extLst>
              <a:ext uri="{FF2B5EF4-FFF2-40B4-BE49-F238E27FC236}">
                <a16:creationId xmlns:a16="http://schemas.microsoft.com/office/drawing/2014/main" id="{BDB76691-8E89-46D1-8C63-60B2ABF94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666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ndernemingsraad; wat is daar leuk of interessant aan? - CT2.nl">
            <a:extLst>
              <a:ext uri="{FF2B5EF4-FFF2-40B4-BE49-F238E27FC236}">
                <a16:creationId xmlns:a16="http://schemas.microsoft.com/office/drawing/2014/main" id="{0CD8CA39-4DC1-44F3-BA27-EA3136F7E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r="2" b="18576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rbeidscontract onbepaalde tijd - Arbeids-Contract.nl">
            <a:extLst>
              <a:ext uri="{FF2B5EF4-FFF2-40B4-BE49-F238E27FC236}">
                <a16:creationId xmlns:a16="http://schemas.microsoft.com/office/drawing/2014/main" id="{83368370-B108-4678-A160-5460E3027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r="-1" b="-1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o's in het MKB, een overzicht per branche | Ondernemen Met Personeel">
            <a:extLst>
              <a:ext uri="{FF2B5EF4-FFF2-40B4-BE49-F238E27FC236}">
                <a16:creationId xmlns:a16="http://schemas.microsoft.com/office/drawing/2014/main" id="{4EDF4944-AE31-4787-98CD-F8A8C0D3A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1091" b="2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6E23CE-28CB-452E-A3FB-CE98B7C0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PTA 4 havo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1B10E3-580A-4358-8E97-0D1A01B1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44" y="650930"/>
            <a:ext cx="6511219" cy="5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18D7D2-C098-47E7-976A-D6D8AD24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Echte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opdrachten</a:t>
            </a:r>
            <a:r>
              <a:rPr lang="en-US" sz="5400" dirty="0">
                <a:solidFill>
                  <a:srgbClr val="FFFFFF"/>
                </a:solidFill>
              </a:rPr>
              <a:t>!!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B693E6-AD77-4069-A4D4-132853A7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95" y="2426818"/>
            <a:ext cx="3617861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445E47-6151-45B2-BD85-EB276CD82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461506"/>
            <a:ext cx="5455917" cy="3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248D6-B427-4014-8F10-8BFC17A4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nl-NL" sz="6600" dirty="0"/>
              <a:t>Bedrijfseconomie:  Het boek</a:t>
            </a:r>
            <a:endParaRPr lang="nl-NL" sz="24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B011CA-B564-4F9D-98C9-A7D3FCE5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0" y="6081674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Losse lesbrieven van uitgeverij Stoffels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00E3BC-CC08-4D34-B576-DE710601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" r="2" b="2"/>
          <a:stretch/>
        </p:blipFill>
        <p:spPr>
          <a:xfrm>
            <a:off x="3060965" y="9295"/>
            <a:ext cx="3008514" cy="42573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A525FD-2698-43C3-BC8D-5CACF7CB1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" r="5" b="5"/>
          <a:stretch/>
        </p:blipFill>
        <p:spPr>
          <a:xfrm>
            <a:off x="79080" y="61991"/>
            <a:ext cx="3008534" cy="42610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17EE4C-931A-4A77-A934-35DA5F641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" r="-5" b="-5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B165D7-09CD-4C43-B46A-F5DA09E33A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4" r="2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809482BE-C332-4668-AA81-D323D5508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495" y="4385066"/>
            <a:ext cx="1495975" cy="22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CDB0C-DFB5-4B30-A982-4F6F961A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27999"/>
            <a:ext cx="10925015" cy="2205275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Vervolgopleidingen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Met </a:t>
            </a:r>
            <a:r>
              <a:rPr lang="en-US" sz="3200" dirty="0" err="1">
                <a:solidFill>
                  <a:schemeClr val="bg1"/>
                </a:solidFill>
              </a:rPr>
              <a:t>Beco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goede</a:t>
            </a:r>
            <a:r>
              <a:rPr lang="en-US" sz="3200" dirty="0">
                <a:solidFill>
                  <a:schemeClr val="bg1"/>
                </a:solidFill>
              </a:rPr>
              <a:t> basis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79E0412-0EE9-4871-9422-1C0D03E12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1" b="33625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67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CDB0C-DFB5-4B30-A982-4F6F961A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Vervolgopleidingen….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BDD7D0-4CDA-4FB8-9A32-805302FA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90" y="321176"/>
            <a:ext cx="6168184" cy="61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1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0E9E9-8FB3-4CAA-8F4F-B8B8B72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Autofit/>
          </a:bodyPr>
          <a:lstStyle/>
          <a:p>
            <a:r>
              <a:rPr lang="nl-NL" sz="4800" b="1">
                <a:solidFill>
                  <a:srgbClr val="FFFF00"/>
                </a:solidFill>
              </a:rPr>
              <a:t>Boekje 1: financiële zelfredzaamheid</a:t>
            </a:r>
            <a:endParaRPr lang="nl-NL" sz="4800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B22B46-8F64-48E3-BD7A-AC4BCCD6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45" y="5245497"/>
            <a:ext cx="6382657" cy="3181684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Dat gaat niet vanzelf…………..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622D37-97C3-4911-9E27-D62E059C2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6" r="-1" b="4318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152068BC-B0F8-48D0-86C9-3C3E7A61F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9" r="1" b="2612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51716F-770C-44AC-BC7A-7E663BADD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83" y="4135012"/>
            <a:ext cx="2229948" cy="114968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9E58193-7505-4E9F-B5DA-5A7B865D1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298" y="5971864"/>
            <a:ext cx="4427403" cy="5691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4F91B0-A6B4-44DA-B421-DC88F55F5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976" y="3918051"/>
            <a:ext cx="2125012" cy="12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1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AA0FB86-2243-419E-9639-C8A10AD8F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91" y="147295"/>
            <a:ext cx="5858582" cy="64924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679BBB-F1FD-4AE3-A873-336865AE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87" y="147295"/>
            <a:ext cx="4480488" cy="54672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5AD03A5-EE74-4926-B946-6A936465B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87" y="5705679"/>
            <a:ext cx="4154106" cy="10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4D342E0-CA0A-4F63-9102-7AF48B81D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61"/>
          <a:stretch/>
        </p:blipFill>
        <p:spPr>
          <a:xfrm>
            <a:off x="868279" y="644229"/>
            <a:ext cx="4757879" cy="256032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ijdelijke aanduiding voor inhoud 3">
            <a:extLst>
              <a:ext uri="{FF2B5EF4-FFF2-40B4-BE49-F238E27FC236}">
                <a16:creationId xmlns:a16="http://schemas.microsoft.com/office/drawing/2014/main" id="{941F214B-FEEF-4BE1-900F-70A378C44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61"/>
          <a:stretch/>
        </p:blipFill>
        <p:spPr>
          <a:xfrm>
            <a:off x="6566769" y="644229"/>
            <a:ext cx="4757879" cy="256032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Zoek huizen en appartementen te koop in Nederland [funda]">
            <a:extLst>
              <a:ext uri="{FF2B5EF4-FFF2-40B4-BE49-F238E27FC236}">
                <a16:creationId xmlns:a16="http://schemas.microsoft.com/office/drawing/2014/main" id="{7BE14F76-F2BA-4C5D-8759-38CCA0CA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79" y="4016671"/>
            <a:ext cx="5212080" cy="18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nnuïteitenhypotheek of lineaire hypotheek?">
            <a:extLst>
              <a:ext uri="{FF2B5EF4-FFF2-40B4-BE49-F238E27FC236}">
                <a16:creationId xmlns:a16="http://schemas.microsoft.com/office/drawing/2014/main" id="{958BDAA3-C401-44ED-994E-C89253B2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20" y="3664032"/>
            <a:ext cx="2407626" cy="16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neaire hypotheek | De Graaf &amp; Partner">
            <a:extLst>
              <a:ext uri="{FF2B5EF4-FFF2-40B4-BE49-F238E27FC236}">
                <a16:creationId xmlns:a16="http://schemas.microsoft.com/office/drawing/2014/main" id="{50C4A7FE-7D51-4F6E-B648-5AD429F6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53" y="3664032"/>
            <a:ext cx="2407626" cy="16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4B8FBD1-2D37-4E79-A1A7-0BC48992D313}"/>
              </a:ext>
            </a:extLst>
          </p:cNvPr>
          <p:cNvSpPr txBox="1"/>
          <p:nvPr/>
        </p:nvSpPr>
        <p:spPr>
          <a:xfrm>
            <a:off x="6566769" y="5470902"/>
            <a:ext cx="439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H3: kopen of huren?</a:t>
            </a:r>
          </a:p>
        </p:txBody>
      </p:sp>
    </p:spTree>
    <p:extLst>
      <p:ext uri="{BB962C8B-B14F-4D97-AF65-F5344CB8AC3E}">
        <p14:creationId xmlns:p14="http://schemas.microsoft.com/office/powerpoint/2010/main" val="295038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914042-B491-46ED-B955-C986F89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500">
                <a:solidFill>
                  <a:schemeClr val="bg1"/>
                </a:solidFill>
              </a:rPr>
              <a:t>Hoofdstuk 7:  De erfenis en de schenking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80BC03-C6BF-47B5-8BFF-FE26E49C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7" b="10694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1534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849D8AB6504FAACAFE94B51DD949" ma:contentTypeVersion="16" ma:contentTypeDescription="Een nieuw document maken." ma:contentTypeScope="" ma:versionID="135c8ef5a9a86c8e029fc6c86384fe13">
  <xsd:schema xmlns:xsd="http://www.w3.org/2001/XMLSchema" xmlns:xs="http://www.w3.org/2001/XMLSchema" xmlns:p="http://schemas.microsoft.com/office/2006/metadata/properties" xmlns:ns2="ebd98fa0-791c-4abd-8cf8-43c81b29fef1" xmlns:ns3="1d264b9a-4793-4fa2-8701-fdb3c8fd4e1f" targetNamespace="http://schemas.microsoft.com/office/2006/metadata/properties" ma:root="true" ma:fieldsID="c7fab2b09de3490e9e8fc042c85e5752" ns2:_="" ns3:_="">
    <xsd:import namespace="ebd98fa0-791c-4abd-8cf8-43c81b29fef1"/>
    <xsd:import namespace="1d264b9a-4793-4fa2-8701-fdb3c8fd4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98fa0-791c-4abd-8cf8-43c81b29f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52e8d5-70d4-4616-bfd2-f8bf7ce3318e}" ma:internalName="TaxCatchAll" ma:showField="CatchAllData" ma:web="ebd98fa0-791c-4abd-8cf8-43c81b29f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4b9a-4793-4fa2-8701-fdb3c8fd4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70cc02-d3d1-4bc7-8778-9184f24df9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64b9a-4793-4fa2-8701-fdb3c8fd4e1f">
      <Terms xmlns="http://schemas.microsoft.com/office/infopath/2007/PartnerControls"/>
    </lcf76f155ced4ddcb4097134ff3c332f>
    <TaxCatchAll xmlns="ebd98fa0-791c-4abd-8cf8-43c81b29fef1" xsi:nil="true"/>
  </documentManagement>
</p:properties>
</file>

<file path=customXml/itemProps1.xml><?xml version="1.0" encoding="utf-8"?>
<ds:datastoreItem xmlns:ds="http://schemas.openxmlformats.org/officeDocument/2006/customXml" ds:itemID="{8DFAE5B7-E210-449B-99BA-3288AB52172D}"/>
</file>

<file path=customXml/itemProps2.xml><?xml version="1.0" encoding="utf-8"?>
<ds:datastoreItem xmlns:ds="http://schemas.openxmlformats.org/officeDocument/2006/customXml" ds:itemID="{966F625C-7BD1-4791-8364-55458EA65457}"/>
</file>

<file path=customXml/itemProps3.xml><?xml version="1.0" encoding="utf-8"?>
<ds:datastoreItem xmlns:ds="http://schemas.openxmlformats.org/officeDocument/2006/customXml" ds:itemID="{E084077C-822D-4B8D-B5AC-DCDEC9129E0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133</Words>
  <Application>Microsoft Office PowerPoint</Application>
  <PresentationFormat>Breedbeeld</PresentationFormat>
  <Paragraphs>24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Kantoorthema</vt:lpstr>
      <vt:lpstr>Voorlichting   2021</vt:lpstr>
      <vt:lpstr>  Het broedervak- economie: </vt:lpstr>
      <vt:lpstr>Bedrijfseconomie:  Het boek</vt:lpstr>
      <vt:lpstr>Vervolgopleidingen   Met Beco goede basis </vt:lpstr>
      <vt:lpstr>Vervolgopleidingen….</vt:lpstr>
      <vt:lpstr>Boekje 1: financiële zelfredzaamheid</vt:lpstr>
      <vt:lpstr>PowerPoint-presentatie</vt:lpstr>
      <vt:lpstr>PowerPoint-presentatie</vt:lpstr>
      <vt:lpstr>Hoofdstuk 7:  De erfenis en de schenking </vt:lpstr>
      <vt:lpstr>Wat te doen met de erfenis? ….een deel gaat naar de belastingdienst…..</vt:lpstr>
      <vt:lpstr>PowerPoint-presentatie</vt:lpstr>
      <vt:lpstr>Schenken / nalaten van erfenis aan goede doelen </vt:lpstr>
      <vt:lpstr>Boekje 2: Bedrijf starten</vt:lpstr>
      <vt:lpstr>PowerPoint-presentatie</vt:lpstr>
      <vt:lpstr>PowerPoint-presentatie</vt:lpstr>
      <vt:lpstr>PowerPoint-presentatie</vt:lpstr>
      <vt:lpstr>PowerPoint-presentatie</vt:lpstr>
      <vt:lpstr>Geld nodig om laadstations te bouwen…</vt:lpstr>
      <vt:lpstr>PowerPoint-presentatie</vt:lpstr>
      <vt:lpstr>Boekje 4: vast – tijdelijk – of zzp?</vt:lpstr>
      <vt:lpstr>PTA 4 havo </vt:lpstr>
      <vt:lpstr>Echte opdrachten!!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  2021</dc:title>
  <dc:creator>Hennie Janssen</dc:creator>
  <cp:lastModifiedBy>Hennie Janssen</cp:lastModifiedBy>
  <cp:revision>2</cp:revision>
  <dcterms:created xsi:type="dcterms:W3CDTF">2020-12-01T15:48:00Z</dcterms:created>
  <dcterms:modified xsi:type="dcterms:W3CDTF">2020-12-02T15:12:30Z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0x01010095BC849D8AB6504FAACAFE94B51DD949</vt:lpwstr>
  </property>
</Properties>
</file>